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  <p:sldMasterId id="214748366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y="5143500" cx="9144000"/>
  <p:notesSz cx="6858000" cy="9144000"/>
  <p:embeddedFontLst>
    <p:embeddedFont>
      <p:font typeface="Roboto Serif"/>
      <p:regular r:id="rId25"/>
      <p:bold r:id="rId26"/>
      <p:italic r:id="rId27"/>
      <p:boldItalic r:id="rId28"/>
    </p:embeddedFont>
    <p:embeddedFont>
      <p:font typeface="Spectral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C6C0721-8D1C-4903-95E6-3FF6EF9249D7}">
  <a:tblStyle styleId="{FC6C0721-8D1C-4903-95E6-3FF6EF9249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obotoSerif-bold.fntdata"/><Relationship Id="rId25" Type="http://schemas.openxmlformats.org/officeDocument/2006/relationships/font" Target="fonts/RobotoSerif-regular.fntdata"/><Relationship Id="rId28" Type="http://schemas.openxmlformats.org/officeDocument/2006/relationships/font" Target="fonts/RobotoSerif-boldItalic.fntdata"/><Relationship Id="rId27" Type="http://schemas.openxmlformats.org/officeDocument/2006/relationships/font" Target="fonts/RobotoSerif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Spectral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Spectral-italic.fntdata"/><Relationship Id="rId30" Type="http://schemas.openxmlformats.org/officeDocument/2006/relationships/font" Target="fonts/Spectral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32" Type="http://schemas.openxmlformats.org/officeDocument/2006/relationships/font" Target="fonts/Spectral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0.jpg>
</file>

<file path=ppt/media/image11.png>
</file>

<file path=ppt/media/image12.png>
</file>

<file path=ppt/media/image13.png>
</file>

<file path=ppt/media/image2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5a3b2cbba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" name="Google Shape;79;g315a3b2cbba_2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15a3b2cbba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15a3b2cbba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15a3b2cbb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15a3b2cbb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15a3b2cbb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15a3b2cbb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15a3b2cbb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15a3b2cbb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15a3b2cbba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15a3b2cbba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15a3b2cbba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15a3b2cbba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15a3b2cbba_2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2" name="Google Shape;192;g315a3b2cbba_2_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15a3b2cbba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315a3b2cbba_2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5a3b2cbba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315a3b2cbba_2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5a3b2cbba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315a3b2cbba_2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15a3b2cbba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4" name="Google Shape;104;g315a3b2cbba_2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15a3b2cbba_2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15a3b2cbba_2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15a3b2cbba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15a3b2cbba_2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5a3b2cbba_2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15a3b2cbba_2_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15a3b2cbba_2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315a3b2cbba_2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5a3b2cbba_2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315a3b2cbba_2_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.gif" id="66" name="Google Shape;66;p14"/>
          <p:cNvPicPr preferRelativeResize="0"/>
          <p:nvPr/>
        </p:nvPicPr>
        <p:blipFill rotWithShape="1">
          <a:blip r:embed="rId2">
            <a:alphaModFix/>
          </a:blip>
          <a:srcRect b="10713" l="0" r="0" t="0"/>
          <a:stretch/>
        </p:blipFill>
        <p:spPr>
          <a:xfrm>
            <a:off x="6553200" y="171450"/>
            <a:ext cx="205740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" name="Google Shape;67;p14"/>
          <p:cNvGrpSpPr/>
          <p:nvPr/>
        </p:nvGrpSpPr>
        <p:grpSpPr>
          <a:xfrm>
            <a:off x="6146800" y="0"/>
            <a:ext cx="2997200" cy="657225"/>
            <a:chOff x="6096000" y="3924300"/>
            <a:chExt cx="2997200" cy="876300"/>
          </a:xfrm>
        </p:grpSpPr>
        <p:sp>
          <p:nvSpPr>
            <p:cNvPr id="68" name="Google Shape;68;p14"/>
            <p:cNvSpPr/>
            <p:nvPr/>
          </p:nvSpPr>
          <p:spPr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LOGO.gif" id="69" name="Google Shape;69;p14"/>
            <p:cNvPicPr preferRelativeResize="0"/>
            <p:nvPr/>
          </p:nvPicPr>
          <p:blipFill rotWithShape="1">
            <a:blip r:embed="rId2">
              <a:alphaModFix/>
            </a:blip>
            <a:srcRect b="10713" l="0" r="0" t="0"/>
            <a:stretch/>
          </p:blipFill>
          <p:spPr>
            <a:xfrm>
              <a:off x="6502400" y="4152900"/>
              <a:ext cx="2057400" cy="63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" name="Google Shape;70;p14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logo.jpg" id="71" name="Google Shape;7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3200" y="171450"/>
            <a:ext cx="1440656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>
            <p:ph type="title"/>
          </p:nvPr>
        </p:nvSpPr>
        <p:spPr>
          <a:xfrm>
            <a:off x="0" y="0"/>
            <a:ext cx="6477000" cy="628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57200" y="102870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11" type="ftr"/>
          </p:nvPr>
        </p:nvSpPr>
        <p:spPr>
          <a:xfrm>
            <a:off x="3211606" y="4767262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2.jpg"/><Relationship Id="rId3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0" y="0"/>
            <a:ext cx="6477000" cy="628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02870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0" y="0"/>
            <a:ext cx="9144000" cy="628650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3"/>
          <p:cNvSpPr/>
          <p:nvPr/>
        </p:nvSpPr>
        <p:spPr>
          <a:xfrm flipH="1" rot="10800000">
            <a:off x="0" y="5029200"/>
            <a:ext cx="9144000" cy="1485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.gif" id="58" name="Google Shape;58;p13"/>
          <p:cNvPicPr preferRelativeResize="0"/>
          <p:nvPr/>
        </p:nvPicPr>
        <p:blipFill rotWithShape="1">
          <a:blip r:embed="rId1">
            <a:alphaModFix/>
          </a:blip>
          <a:srcRect b="10713" l="0" r="0" t="0"/>
          <a:stretch/>
        </p:blipFill>
        <p:spPr>
          <a:xfrm>
            <a:off x="6553200" y="171450"/>
            <a:ext cx="205740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gif" id="59" name="Google Shape;59;p13"/>
          <p:cNvPicPr preferRelativeResize="0"/>
          <p:nvPr/>
        </p:nvPicPr>
        <p:blipFill rotWithShape="1">
          <a:blip r:embed="rId1">
            <a:alphaModFix/>
          </a:blip>
          <a:srcRect b="10713" l="0" r="0" t="0"/>
          <a:stretch/>
        </p:blipFill>
        <p:spPr>
          <a:xfrm>
            <a:off x="6553200" y="171450"/>
            <a:ext cx="205740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60;p13"/>
          <p:cNvGrpSpPr/>
          <p:nvPr/>
        </p:nvGrpSpPr>
        <p:grpSpPr>
          <a:xfrm>
            <a:off x="6146800" y="0"/>
            <a:ext cx="2997200" cy="657225"/>
            <a:chOff x="6096000" y="3924300"/>
            <a:chExt cx="2997200" cy="876300"/>
          </a:xfrm>
        </p:grpSpPr>
        <p:sp>
          <p:nvSpPr>
            <p:cNvPr id="61" name="Google Shape;61;p13"/>
            <p:cNvSpPr/>
            <p:nvPr/>
          </p:nvSpPr>
          <p:spPr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LOGO.gif" id="62" name="Google Shape;62;p13"/>
            <p:cNvPicPr preferRelativeResize="0"/>
            <p:nvPr/>
          </p:nvPicPr>
          <p:blipFill rotWithShape="1">
            <a:blip r:embed="rId1">
              <a:alphaModFix/>
            </a:blip>
            <a:srcRect b="10713" l="0" r="0" t="0"/>
            <a:stretch/>
          </p:blipFill>
          <p:spPr>
            <a:xfrm>
              <a:off x="6502400" y="4152900"/>
              <a:ext cx="2057400" cy="63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" name="Google Shape;63;p13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logo.jpg" id="64" name="Google Shape;6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53200" y="171450"/>
            <a:ext cx="1440656" cy="4572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w3schools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Relationship Id="rId6" Type="http://schemas.openxmlformats.org/officeDocument/2006/relationships/hyperlink" Target="https://getbootstrap.com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>
            <a:alpha val="0"/>
          </a:schemeClr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0" y="620100"/>
            <a:ext cx="9144000" cy="44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1049150" y="684450"/>
            <a:ext cx="6449700" cy="6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rgbClr val="434343"/>
                </a:solidFill>
                <a:latin typeface="Roboto Serif"/>
                <a:ea typeface="Roboto Serif"/>
                <a:cs typeface="Roboto Serif"/>
                <a:sym typeface="Roboto Serif"/>
              </a:rPr>
              <a:t>Title</a:t>
            </a:r>
            <a:r>
              <a:rPr lang="en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32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E-Commerce Site</a:t>
            </a:r>
            <a:endParaRPr sz="32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graphicFrame>
        <p:nvGraphicFramePr>
          <p:cNvPr id="84" name="Google Shape;84;p15"/>
          <p:cNvGraphicFramePr/>
          <p:nvPr/>
        </p:nvGraphicFramePr>
        <p:xfrm>
          <a:off x="952500" y="1698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{FC6C0721-8D1C-4903-95E6-3FF6EF9249D7}</a:tableStyleId>
              </a:tblPr>
              <a:tblGrid>
                <a:gridCol w="3619500"/>
                <a:gridCol w="3619500"/>
              </a:tblGrid>
              <a:tr h="596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latin typeface="Roboto Serif"/>
                          <a:ea typeface="Roboto Serif"/>
                          <a:cs typeface="Roboto Serif"/>
                          <a:sym typeface="Roboto Serif"/>
                        </a:rPr>
                        <a:t>Hunny</a:t>
                      </a:r>
                      <a:endParaRPr b="1" sz="2100">
                        <a:latin typeface="Roboto Serif"/>
                        <a:ea typeface="Roboto Serif"/>
                        <a:cs typeface="Roboto Serif"/>
                        <a:sym typeface="Roboto Serif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Roboto Serif"/>
                          <a:ea typeface="Roboto Serif"/>
                          <a:cs typeface="Roboto Serif"/>
                          <a:sym typeface="Roboto Serif"/>
                        </a:rPr>
                        <a:t>2410991350</a:t>
                      </a:r>
                      <a:endParaRPr sz="2100">
                        <a:latin typeface="Roboto Serif"/>
                        <a:ea typeface="Roboto Serif"/>
                        <a:cs typeface="Roboto Serif"/>
                        <a:sym typeface="Roboto Serif"/>
                      </a:endParaRPr>
                    </a:p>
                  </a:txBody>
                  <a:tcPr marT="91425" marB="91425" marR="91425" marL="91425"/>
                </a:tc>
              </a:tr>
              <a:tr h="548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latin typeface="Roboto Serif"/>
                          <a:ea typeface="Roboto Serif"/>
                          <a:cs typeface="Roboto Serif"/>
                          <a:sym typeface="Roboto Serif"/>
                        </a:rPr>
                        <a:t>Harshit Sharma</a:t>
                      </a:r>
                      <a:endParaRPr b="1" sz="2100">
                        <a:latin typeface="Roboto Serif"/>
                        <a:ea typeface="Roboto Serif"/>
                        <a:cs typeface="Roboto Serif"/>
                        <a:sym typeface="Roboto Serif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Roboto Serif"/>
                          <a:ea typeface="Roboto Serif"/>
                          <a:cs typeface="Roboto Serif"/>
                          <a:sym typeface="Roboto Serif"/>
                        </a:rPr>
                        <a:t>2410991334</a:t>
                      </a:r>
                      <a:endParaRPr sz="2100">
                        <a:latin typeface="Roboto Serif"/>
                        <a:ea typeface="Roboto Serif"/>
                        <a:cs typeface="Roboto Serif"/>
                        <a:sym typeface="Roboto Serif"/>
                      </a:endParaRPr>
                    </a:p>
                  </a:txBody>
                  <a:tcPr marT="91425" marB="91425" marR="91425" marL="91425"/>
                </a:tc>
              </a:tr>
              <a:tr h="548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100">
                          <a:latin typeface="Roboto Serif"/>
                          <a:ea typeface="Roboto Serif"/>
                          <a:cs typeface="Roboto Serif"/>
                          <a:sym typeface="Roboto Serif"/>
                        </a:rPr>
                        <a:t>Hritik </a:t>
                      </a:r>
                      <a:endParaRPr b="1" sz="2100">
                        <a:latin typeface="Roboto Serif"/>
                        <a:ea typeface="Roboto Serif"/>
                        <a:cs typeface="Roboto Serif"/>
                        <a:sym typeface="Roboto Serif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latin typeface="Roboto Serif"/>
                          <a:ea typeface="Roboto Serif"/>
                          <a:cs typeface="Roboto Serif"/>
                          <a:sym typeface="Roboto Serif"/>
                        </a:rPr>
                        <a:t>2410991348</a:t>
                      </a:r>
                      <a:endParaRPr sz="2100">
                        <a:latin typeface="Roboto Serif"/>
                        <a:ea typeface="Roboto Serif"/>
                        <a:cs typeface="Roboto Serif"/>
                        <a:sym typeface="Roboto Serif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85" name="Google Shape;85;p15"/>
          <p:cNvSpPr txBox="1"/>
          <p:nvPr/>
        </p:nvSpPr>
        <p:spPr>
          <a:xfrm>
            <a:off x="9602550" y="2788150"/>
            <a:ext cx="5797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1898450" y="3623600"/>
            <a:ext cx="47511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434343"/>
                </a:solidFill>
                <a:latin typeface="Roboto Serif"/>
                <a:ea typeface="Roboto Serif"/>
                <a:cs typeface="Roboto Serif"/>
                <a:sym typeface="Roboto Serif"/>
              </a:rPr>
              <a:t>Class Group</a:t>
            </a:r>
            <a:r>
              <a:rPr lang="en" sz="22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: G-17</a:t>
            </a:r>
            <a:endParaRPr sz="22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1286550" y="4086625"/>
            <a:ext cx="6570900" cy="3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434343"/>
                </a:solidFill>
                <a:latin typeface="Roboto Serif"/>
                <a:ea typeface="Roboto Serif"/>
                <a:cs typeface="Roboto Serif"/>
                <a:sym typeface="Roboto Serif"/>
              </a:rPr>
              <a:t>Project Guide</a:t>
            </a: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2100">
                <a:solidFill>
                  <a:schemeClr val="dk1"/>
                </a:solidFill>
                <a:latin typeface="Roboto Serif"/>
                <a:ea typeface="Roboto Serif"/>
                <a:cs typeface="Roboto Serif"/>
                <a:sym typeface="Roboto Serif"/>
              </a:rPr>
              <a:t>Dr. Prabhjot Manocha</a:t>
            </a:r>
            <a:endParaRPr sz="2100">
              <a:solidFill>
                <a:schemeClr val="dk1"/>
              </a:solidFill>
              <a:latin typeface="Roboto Serif"/>
              <a:ea typeface="Roboto Serif"/>
              <a:cs typeface="Roboto Serif"/>
              <a:sym typeface="Roboto Serif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0" y="0"/>
            <a:ext cx="6477000" cy="62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Project Updates</a:t>
            </a:r>
            <a:endParaRPr b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54" name="Google Shape;154;p24"/>
          <p:cNvSpPr txBox="1"/>
          <p:nvPr>
            <p:ph idx="1" type="body"/>
          </p:nvPr>
        </p:nvSpPr>
        <p:spPr>
          <a:xfrm>
            <a:off x="0" y="628800"/>
            <a:ext cx="9144000" cy="4404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600"/>
              <a:buFont typeface="Spectral"/>
              <a:buAutoNum type="arabicPeriod"/>
            </a:pPr>
            <a:r>
              <a:rPr b="1" lang="en" sz="2800">
                <a:latin typeface="Spectral"/>
                <a:ea typeface="Spectral"/>
                <a:cs typeface="Spectral"/>
                <a:sym typeface="Spectral"/>
              </a:rPr>
              <a:t>Carousel</a:t>
            </a:r>
            <a:r>
              <a:rPr lang="en" sz="2800">
                <a:latin typeface="Spectral"/>
                <a:ea typeface="Spectral"/>
                <a:cs typeface="Spectral"/>
                <a:sym typeface="Spectral"/>
              </a:rPr>
              <a:t>: </a:t>
            </a:r>
            <a:r>
              <a:rPr lang="en" sz="2800">
                <a:latin typeface="Spectral"/>
                <a:ea typeface="Spectral"/>
                <a:cs typeface="Spectral"/>
                <a:sym typeface="Spectral"/>
              </a:rPr>
              <a:t>Using Bootstrap functionality</a:t>
            </a:r>
            <a:endParaRPr sz="2800">
              <a:latin typeface="Spectral"/>
              <a:ea typeface="Spectral"/>
              <a:cs typeface="Spectral"/>
              <a:sym typeface="Spectr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ectral"/>
              <a:buAutoNum type="arabicPeriod"/>
            </a:pPr>
            <a:r>
              <a:rPr b="1" lang="en" sz="2800">
                <a:latin typeface="Spectral"/>
                <a:ea typeface="Spectral"/>
                <a:cs typeface="Spectral"/>
                <a:sym typeface="Spectral"/>
              </a:rPr>
              <a:t>Alert</a:t>
            </a:r>
            <a:r>
              <a:rPr lang="en" sz="2800">
                <a:latin typeface="Spectral"/>
                <a:ea typeface="Spectral"/>
                <a:cs typeface="Spectral"/>
                <a:sym typeface="Spectral"/>
              </a:rPr>
              <a:t>: Whenever user creates an account or adds an item to cart, it shows an alert using JavaScript.</a:t>
            </a:r>
            <a:endParaRPr sz="2800">
              <a:latin typeface="Spectral"/>
              <a:ea typeface="Spectral"/>
              <a:cs typeface="Spectral"/>
              <a:sym typeface="Spectr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pectral"/>
              <a:buAutoNum type="arabicPeriod"/>
            </a:pPr>
            <a:r>
              <a:rPr b="1" lang="en" sz="2900">
                <a:latin typeface="Spectral"/>
                <a:ea typeface="Spectral"/>
                <a:cs typeface="Spectral"/>
                <a:sym typeface="Spectral"/>
              </a:rPr>
              <a:t>View More</a:t>
            </a:r>
            <a:r>
              <a:rPr lang="en" sz="2900">
                <a:latin typeface="Spectral"/>
                <a:ea typeface="Spectral"/>
                <a:cs typeface="Spectral"/>
                <a:sym typeface="Spectral"/>
              </a:rPr>
              <a:t>: Using BootStrap Modal, it enables the user to get details about the project</a:t>
            </a:r>
            <a:endParaRPr sz="2900">
              <a:latin typeface="Spectral"/>
              <a:ea typeface="Spectral"/>
              <a:cs typeface="Spectral"/>
              <a:sym typeface="Spectral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Spectral"/>
              <a:buAutoNum type="arabicPeriod"/>
            </a:pPr>
            <a:r>
              <a:rPr b="1" lang="en" sz="3000">
                <a:latin typeface="Spectral"/>
                <a:ea typeface="Spectral"/>
                <a:cs typeface="Spectral"/>
                <a:sym typeface="Spectral"/>
              </a:rPr>
              <a:t>Required:</a:t>
            </a:r>
            <a:r>
              <a:rPr lang="en" sz="3000"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" sz="2300">
                <a:latin typeface="Spectral"/>
                <a:ea typeface="Spectral"/>
                <a:cs typeface="Spectral"/>
                <a:sym typeface="Spectral"/>
              </a:rPr>
              <a:t>the </a:t>
            </a:r>
            <a:r>
              <a:rPr b="1" lang="en" sz="2300">
                <a:solidFill>
                  <a:srgbClr val="188038"/>
                </a:solidFill>
                <a:latin typeface="Spectral"/>
                <a:ea typeface="Spectral"/>
                <a:cs typeface="Spectral"/>
                <a:sym typeface="Spectral"/>
              </a:rPr>
              <a:t>required</a:t>
            </a:r>
            <a:r>
              <a:rPr lang="en" sz="2300">
                <a:latin typeface="Spectral"/>
                <a:ea typeface="Spectral"/>
                <a:cs typeface="Spectral"/>
                <a:sym typeface="Spectral"/>
              </a:rPr>
              <a:t> attribute is used to ensure that a user cannot submit the form without filling in a particular input field.</a:t>
            </a:r>
            <a:endParaRPr sz="4200"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0" y="0"/>
            <a:ext cx="6477000" cy="62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Project Updates</a:t>
            </a:r>
            <a:endParaRPr b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457200" y="1028700"/>
            <a:ext cx="82296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28800"/>
            <a:ext cx="9144000" cy="442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0" y="0"/>
            <a:ext cx="6477000" cy="62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Project Updates</a:t>
            </a:r>
            <a:endParaRPr b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67" name="Google Shape;167;p26"/>
          <p:cNvSpPr txBox="1"/>
          <p:nvPr>
            <p:ph idx="1" type="body"/>
          </p:nvPr>
        </p:nvSpPr>
        <p:spPr>
          <a:xfrm>
            <a:off x="457200" y="1028700"/>
            <a:ext cx="82296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28800"/>
            <a:ext cx="9144000" cy="44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title"/>
          </p:nvPr>
        </p:nvSpPr>
        <p:spPr>
          <a:xfrm>
            <a:off x="0" y="0"/>
            <a:ext cx="6477000" cy="62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Project Updates</a:t>
            </a:r>
            <a:endParaRPr b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74" name="Google Shape;174;p27"/>
          <p:cNvSpPr txBox="1"/>
          <p:nvPr>
            <p:ph idx="1" type="body"/>
          </p:nvPr>
        </p:nvSpPr>
        <p:spPr>
          <a:xfrm>
            <a:off x="75" y="915975"/>
            <a:ext cx="9144000" cy="3492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3100"/>
            <a:ext cx="9144003" cy="434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type="title"/>
          </p:nvPr>
        </p:nvSpPr>
        <p:spPr>
          <a:xfrm>
            <a:off x="0" y="0"/>
            <a:ext cx="6477000" cy="62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Updates</a:t>
            </a:r>
            <a:endParaRPr/>
          </a:p>
        </p:txBody>
      </p:sp>
      <p:sp>
        <p:nvSpPr>
          <p:cNvPr id="181" name="Google Shape;181;p28"/>
          <p:cNvSpPr txBox="1"/>
          <p:nvPr>
            <p:ph idx="1" type="body"/>
          </p:nvPr>
        </p:nvSpPr>
        <p:spPr>
          <a:xfrm>
            <a:off x="457200" y="1028700"/>
            <a:ext cx="82296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175" y="759430"/>
            <a:ext cx="8686798" cy="4202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0" y="0"/>
            <a:ext cx="6477000" cy="628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Updates</a:t>
            </a:r>
            <a:endParaRPr/>
          </a:p>
        </p:txBody>
      </p:sp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457200" y="1028700"/>
            <a:ext cx="82296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28800"/>
            <a:ext cx="9144000" cy="4383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idx="12" type="sldNum"/>
          </p:nvPr>
        </p:nvSpPr>
        <p:spPr>
          <a:xfrm>
            <a:off x="6553200" y="4767263"/>
            <a:ext cx="2133600" cy="273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30"/>
          <p:cNvSpPr txBox="1"/>
          <p:nvPr/>
        </p:nvSpPr>
        <p:spPr>
          <a:xfrm>
            <a:off x="-107026" y="-12"/>
            <a:ext cx="6660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en" sz="3600" u="sng" cap="none" strike="noStrike">
                <a:solidFill>
                  <a:srgbClr val="0F243E"/>
                </a:solidFill>
                <a:latin typeface="Arial"/>
                <a:ea typeface="Arial"/>
                <a:cs typeface="Arial"/>
                <a:sym typeface="Arial"/>
              </a:rPr>
              <a:t>References/links</a:t>
            </a:r>
            <a:endParaRPr b="1" i="0" sz="3600" u="sng" cap="none" strike="noStrike">
              <a:solidFill>
                <a:srgbClr val="0F243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0"/>
          <p:cNvSpPr txBox="1"/>
          <p:nvPr/>
        </p:nvSpPr>
        <p:spPr>
          <a:xfrm>
            <a:off x="1483805" y="1294197"/>
            <a:ext cx="6176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https://www.w3schools.com/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https://www.flaticon.com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https://www.freepik.com</a:t>
            </a:r>
            <a:endParaRPr sz="3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>
                <a:solidFill>
                  <a:schemeClr val="hlink"/>
                </a:solidFill>
                <a:hlinkClick r:id="rId6"/>
              </a:rPr>
              <a:t>https://getbootstrap.com/</a:t>
            </a:r>
            <a:br>
              <a:rPr b="0" i="0" lang="en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/>
          <p:nvPr>
            <p:ph idx="12" type="sldNum"/>
          </p:nvPr>
        </p:nvSpPr>
        <p:spPr>
          <a:xfrm>
            <a:off x="6553200" y="4767263"/>
            <a:ext cx="2133600" cy="273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2" name="Google Shape;20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55000" y="808234"/>
            <a:ext cx="4471988" cy="31646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>
            <a:alpha val="0"/>
          </a:schemeClr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-50350" y="0"/>
            <a:ext cx="65532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4000">
                <a:latin typeface="Spectral"/>
                <a:ea typeface="Spectral"/>
                <a:cs typeface="Spectral"/>
                <a:sym typeface="Spectral"/>
              </a:rPr>
              <a:t>Introduction~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0" y="730974"/>
            <a:ext cx="9144000" cy="393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>
                <a:alpha val="0"/>
              </a:scheme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b="1" lang="en" sz="3200">
                <a:latin typeface="Roboto Serif"/>
                <a:ea typeface="Roboto Serif"/>
                <a:cs typeface="Roboto Serif"/>
                <a:sym typeface="Roboto Serif"/>
              </a:rPr>
              <a:t>Online Shopping Site:-</a:t>
            </a:r>
            <a:endParaRPr>
              <a:latin typeface="Roboto Serif"/>
              <a:ea typeface="Roboto Serif"/>
              <a:cs typeface="Roboto Serif"/>
              <a:sym typeface="Roboto Serif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 sz="2400">
                <a:latin typeface="Spectral"/>
                <a:ea typeface="Spectral"/>
                <a:cs typeface="Spectral"/>
                <a:sym typeface="Spectral"/>
              </a:rPr>
              <a:t>An online shopping website is a digital platform or website that allows consumers to browse, select, and purchase products or services over the internet. These websites provide a virtual shopping experience, where users can view a wide range of items, read product descriptions, compare prices, and make secure payments—all from the comfort of their home or mobile devices.</a:t>
            </a:r>
            <a:endParaRPr sz="2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94" name="Google Shape;94;p1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0" y="0"/>
            <a:ext cx="6477000" cy="628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3800">
                <a:latin typeface="Spectral"/>
                <a:ea typeface="Spectral"/>
                <a:cs typeface="Spectral"/>
                <a:sym typeface="Spectral"/>
              </a:rPr>
              <a:t>Project Profile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457200" y="716973"/>
            <a:ext cx="8229600" cy="3995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i="0"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b="1" i="0" lang="en" sz="1050">
                <a:solidFill>
                  <a:srgbClr val="000000"/>
                </a:solidFill>
                <a:latin typeface="Roboto Serif"/>
                <a:ea typeface="Roboto Serif"/>
                <a:cs typeface="Roboto Serif"/>
                <a:sym typeface="Roboto Serif"/>
              </a:rPr>
              <a:t> </a:t>
            </a:r>
            <a:r>
              <a:rPr b="1" i="0" lang="en">
                <a:solidFill>
                  <a:srgbClr val="000000"/>
                </a:solidFill>
                <a:latin typeface="Roboto Serif"/>
                <a:ea typeface="Roboto Serif"/>
                <a:cs typeface="Roboto Serif"/>
                <a:sym typeface="Roboto Serif"/>
              </a:rPr>
              <a:t>Name</a:t>
            </a:r>
            <a:r>
              <a:rPr b="1" i="0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:-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b="0" i="0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 </a:t>
            </a:r>
            <a:r>
              <a:rPr i="0" lang="en" sz="30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ELECTROMART:- Online Electronic Store</a:t>
            </a:r>
            <a:endParaRPr sz="30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b="1" i="0" lang="en">
                <a:solidFill>
                  <a:srgbClr val="000000"/>
                </a:solidFill>
                <a:latin typeface="Roboto Serif"/>
                <a:ea typeface="Roboto Serif"/>
                <a:cs typeface="Roboto Serif"/>
                <a:sym typeface="Roboto Serif"/>
              </a:rPr>
              <a:t>Front End </a:t>
            </a:r>
            <a:r>
              <a:rPr b="1" i="0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:-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b="0" i="0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i="0" lang="en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 HTML , CSS , JavaScript, BootStrap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b="0" i="0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 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600" u="sng"/>
          </a:p>
        </p:txBody>
      </p:sp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149860" y="628650"/>
            <a:ext cx="8844280" cy="4412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1430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1430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18"/>
          <p:cNvSpPr txBox="1"/>
          <p:nvPr>
            <p:ph type="title"/>
          </p:nvPr>
        </p:nvSpPr>
        <p:spPr>
          <a:xfrm>
            <a:off x="0" y="0"/>
            <a:ext cx="6477000" cy="628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4000"/>
              <a:t>Key features</a:t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0" y="628650"/>
            <a:ext cx="8938200" cy="52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11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Spectral"/>
              <a:buChar char="•"/>
            </a:pPr>
            <a:r>
              <a:rPr b="1" i="0" lang="en" sz="1900" u="none" cap="none" strike="noStrike">
                <a:solidFill>
                  <a:srgbClr val="001D35"/>
                </a:solidFill>
                <a:latin typeface="Spectral"/>
                <a:ea typeface="Spectral"/>
                <a:cs typeface="Spectral"/>
                <a:sym typeface="Spectral"/>
              </a:rPr>
              <a:t>Multiple payment options </a:t>
            </a:r>
            <a:r>
              <a:rPr b="1" i="0" lang="en" sz="19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:-</a:t>
            </a:r>
            <a:endParaRPr i="0" sz="1900" u="none" cap="none" strike="noStrike">
              <a:solidFill>
                <a:srgbClr val="001D35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900" u="none" cap="none" strike="noStrike">
                <a:solidFill>
                  <a:srgbClr val="001D35"/>
                </a:solidFill>
                <a:latin typeface="Spectral"/>
                <a:ea typeface="Spectral"/>
                <a:cs typeface="Spectral"/>
                <a:sym typeface="Spectral"/>
              </a:rPr>
              <a:t>Having multiple payment methods allows customers to choose their preferred option.</a:t>
            </a:r>
            <a:endParaRPr sz="9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900" u="none" cap="none" strike="noStrike">
                <a:solidFill>
                  <a:srgbClr val="001D35"/>
                </a:solidFill>
                <a:latin typeface="Spectral"/>
                <a:ea typeface="Spectral"/>
                <a:cs typeface="Spectral"/>
                <a:sym typeface="Spectral"/>
              </a:rPr>
              <a:t> </a:t>
            </a:r>
            <a:endParaRPr sz="900">
              <a:latin typeface="Spectral"/>
              <a:ea typeface="Spectral"/>
              <a:cs typeface="Spectral"/>
              <a:sym typeface="Spectral"/>
            </a:endParaRPr>
          </a:p>
          <a:p>
            <a:pPr indent="-3111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Spectral"/>
              <a:buChar char="•"/>
            </a:pPr>
            <a:r>
              <a:rPr b="1" i="0" lang="en" sz="1900" u="none" cap="none" strike="noStrike">
                <a:solidFill>
                  <a:srgbClr val="001D35"/>
                </a:solidFill>
                <a:latin typeface="Spectral"/>
                <a:ea typeface="Spectral"/>
                <a:cs typeface="Spectral"/>
                <a:sym typeface="Spectral"/>
              </a:rPr>
              <a:t>Shopping cart </a:t>
            </a:r>
            <a:r>
              <a:rPr b="1" i="0" lang="en" sz="19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:-</a:t>
            </a:r>
            <a:endParaRPr i="0" sz="1900" u="none" cap="none" strike="noStrike">
              <a:solidFill>
                <a:srgbClr val="001D35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900" u="none" cap="none" strike="noStrike">
                <a:solidFill>
                  <a:srgbClr val="001D35"/>
                </a:solidFill>
                <a:latin typeface="Spectral"/>
                <a:ea typeface="Spectral"/>
                <a:cs typeface="Spectral"/>
                <a:sym typeface="Spectral"/>
              </a:rPr>
              <a:t>The shopping cart keeps track of items added to the cart and calculates taxes, shipping fees, and other payment details. </a:t>
            </a:r>
            <a:endParaRPr sz="9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900" u="none" cap="none" strike="noStrike">
              <a:solidFill>
                <a:srgbClr val="001D35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11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Spectral"/>
              <a:buChar char="•"/>
            </a:pPr>
            <a:r>
              <a:rPr b="1" i="0" lang="en" sz="1900" u="none" cap="none" strike="noStrike">
                <a:solidFill>
                  <a:srgbClr val="001D35"/>
                </a:solidFill>
                <a:latin typeface="Spectral"/>
                <a:ea typeface="Spectral"/>
                <a:cs typeface="Spectral"/>
                <a:sym typeface="Spectral"/>
              </a:rPr>
              <a:t>Checkout process </a:t>
            </a:r>
            <a:r>
              <a:rPr b="1" i="0" lang="en" sz="19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:-</a:t>
            </a:r>
            <a:endParaRPr i="0" sz="1900" u="none" cap="none" strike="noStrike">
              <a:solidFill>
                <a:srgbClr val="001D35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900" u="none" cap="none" strike="noStrike">
                <a:solidFill>
                  <a:srgbClr val="001D35"/>
                </a:solidFill>
                <a:latin typeface="Spectral"/>
                <a:ea typeface="Spectral"/>
                <a:cs typeface="Spectral"/>
                <a:sym typeface="Spectral"/>
              </a:rPr>
              <a:t>The checkout process should be automated for all possible delivery and payment types</a:t>
            </a:r>
            <a:endParaRPr sz="9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900" u="none" cap="none" strike="noStrike">
                <a:solidFill>
                  <a:srgbClr val="001D35"/>
                </a:solidFill>
                <a:latin typeface="Spectral"/>
                <a:ea typeface="Spectral"/>
                <a:cs typeface="Spectral"/>
                <a:sym typeface="Spectral"/>
              </a:rPr>
              <a:t>. </a:t>
            </a:r>
            <a:endParaRPr sz="900">
              <a:latin typeface="Spectral"/>
              <a:ea typeface="Spectral"/>
              <a:cs typeface="Spectral"/>
              <a:sym typeface="Spectral"/>
            </a:endParaRPr>
          </a:p>
          <a:p>
            <a:pPr indent="-3111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Spectral"/>
              <a:buChar char="•"/>
            </a:pPr>
            <a:r>
              <a:rPr b="1" i="0" lang="en" sz="1900" u="none" cap="none" strike="noStrike">
                <a:solidFill>
                  <a:srgbClr val="001D35"/>
                </a:solidFill>
                <a:latin typeface="Spectral"/>
                <a:ea typeface="Spectral"/>
                <a:cs typeface="Spectral"/>
                <a:sym typeface="Spectral"/>
              </a:rPr>
              <a:t>Customer support </a:t>
            </a:r>
            <a:r>
              <a:rPr b="1" i="0" lang="en" sz="19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:-</a:t>
            </a:r>
            <a:endParaRPr i="0" sz="1900" u="none" cap="none" strike="noStrike">
              <a:solidFill>
                <a:srgbClr val="001D35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900" u="none" cap="none" strike="noStrike">
                <a:solidFill>
                  <a:srgbClr val="001D35"/>
                </a:solidFill>
                <a:latin typeface="Spectral"/>
                <a:ea typeface="Spectral"/>
                <a:cs typeface="Spectral"/>
                <a:sym typeface="Spectral"/>
              </a:rPr>
              <a:t>Providing excellent customer support is important for improving customer retention rates. </a:t>
            </a:r>
            <a:endParaRPr sz="9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" sz="2400" u="none" cap="none" strike="noStrike">
                <a:solidFill>
                  <a:srgbClr val="001D35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0" y="0"/>
            <a:ext cx="6477000" cy="628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4000"/>
              <a:t>Needs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0" y="628649"/>
            <a:ext cx="9144000" cy="4412400"/>
          </a:xfrm>
          <a:prstGeom prst="rect">
            <a:avLst/>
          </a:prstGeom>
          <a:noFill/>
          <a:ln cap="flat" cmpd="sng" w="9525">
            <a:solidFill>
              <a:srgbClr val="E5ECF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ectral"/>
              <a:buChar char="•"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Discounts :-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Online shoppers are attracted to online shopping because of the discounts offered by e-commerce firms. 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ectral"/>
              <a:buChar char="•"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Free shipping :-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Free shipping is one of the most important factors for online shopping, with 46% of users saying they're more likely to shop on an eCommerce site that offers free shipping. 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ectral"/>
              <a:buChar char="•"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Product images :-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 sz="1800">
                <a:latin typeface="Spectral"/>
                <a:ea typeface="Spectral"/>
                <a:cs typeface="Spectral"/>
                <a:sym typeface="Spectral"/>
              </a:rPr>
              <a:t>Product images are a crucial factor for making a sale on an e-commerce website, as they are the primary source of information when customers can't see the product in person. </a:t>
            </a:r>
            <a:endParaRPr>
              <a:latin typeface="Spectral"/>
              <a:ea typeface="Spectral"/>
              <a:cs typeface="Spectral"/>
              <a:sym typeface="Spectr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59575" y="0"/>
            <a:ext cx="6477000" cy="628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4000">
                <a:latin typeface="Spectral"/>
                <a:ea typeface="Spectral"/>
                <a:cs typeface="Spectral"/>
                <a:sym typeface="Spectral"/>
              </a:rPr>
              <a:t>Advantages: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0" y="2562227"/>
            <a:ext cx="65" cy="545301"/>
          </a:xfrm>
          <a:prstGeom prst="rect">
            <a:avLst/>
          </a:prstGeom>
          <a:gradFill>
            <a:gsLst>
              <a:gs pos="0">
                <a:srgbClr val="F4F8FB"/>
              </a:gs>
              <a:gs pos="74000">
                <a:srgbClr val="AEC5E1"/>
              </a:gs>
              <a:gs pos="83000">
                <a:srgbClr val="AEC5E1"/>
              </a:gs>
              <a:gs pos="100000">
                <a:srgbClr val="C8D8EB"/>
              </a:gs>
            </a:gsLst>
            <a:lin ang="5400000" scaled="0"/>
          </a:gradFill>
          <a:ln>
            <a:noFill/>
          </a:ln>
        </p:spPr>
        <p:txBody>
          <a:bodyPr anchorCtr="0" anchor="ctr" bIns="114250" lIns="0" spcFirstLastPara="1" rIns="0" wrap="square" tIns="571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0" y="628650"/>
            <a:ext cx="9144000" cy="42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238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1"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Cost savings </a:t>
            </a: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:-</a:t>
            </a:r>
            <a:endParaRPr sz="11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Online shopping can offer lower prices, discounts, and rebates. Online retailers often have lower overhead costs than brick-and-mortar stores, which allows them to offer competitive prices. </a:t>
            </a:r>
            <a:endParaRPr sz="11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1"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Variety </a:t>
            </a: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:-</a:t>
            </a:r>
            <a:endParaRPr sz="11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Online shopping offers a much wider range of options than physical stores. You can find a wide variety of items by searching online. </a:t>
            </a:r>
            <a:endParaRPr sz="11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1"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Time savings </a:t>
            </a: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:-</a:t>
            </a:r>
            <a:endParaRPr sz="11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Online shopping can save you time because you can shop quickly and easily, and you don't need to travel to a store. </a:t>
            </a:r>
            <a:endParaRPr sz="11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1"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Convenience </a:t>
            </a: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:-</a:t>
            </a:r>
            <a:endParaRPr sz="11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Online shopping is convenient and accessible, and you can shop 24/7. </a:t>
            </a:r>
            <a:endParaRPr sz="11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1"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Delivery </a:t>
            </a: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:-</a:t>
            </a:r>
            <a:endParaRPr sz="11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You can have your order delivered to your doorstep. </a:t>
            </a:r>
            <a:endParaRPr sz="1100">
              <a:latin typeface="Spectral"/>
              <a:ea typeface="Spectral"/>
              <a:cs typeface="Spectral"/>
              <a:sym typeface="Spectral"/>
            </a:endParaRPr>
          </a:p>
          <a:p>
            <a:pPr indent="-3238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1"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Comparison shopping </a:t>
            </a: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:-</a:t>
            </a:r>
            <a:endParaRPr sz="1100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700" u="none" cap="none" strike="noStrike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You can compare prices across different online stores to find the best deals</a:t>
            </a:r>
            <a:endParaRPr i="0" sz="1700" u="none" cap="none" strike="noStrike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0" y="0"/>
            <a:ext cx="6477000" cy="628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3800">
                <a:latin typeface="Spectral"/>
                <a:ea typeface="Spectral"/>
                <a:cs typeface="Spectral"/>
                <a:sym typeface="Spectral"/>
              </a:rPr>
              <a:t>Project Highlights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457200" y="716973"/>
            <a:ext cx="8229600" cy="3995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i="0"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b="0" i="0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 </a:t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600" u="sng"/>
          </a:p>
        </p:txBody>
      </p:sp>
      <p:sp>
        <p:nvSpPr>
          <p:cNvPr id="131" name="Google Shape;131;p2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377" y="682942"/>
            <a:ext cx="8911245" cy="4084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0" y="0"/>
            <a:ext cx="6477000" cy="628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3800">
                <a:latin typeface="Spectral"/>
                <a:ea typeface="Spectral"/>
                <a:cs typeface="Spectral"/>
                <a:sym typeface="Spectral"/>
              </a:rPr>
              <a:t>Project Higlights</a:t>
            </a:r>
            <a:endParaRPr b="1" sz="3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457200" y="716973"/>
            <a:ext cx="8229600" cy="3995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600" u="sng"/>
          </a:p>
        </p:txBody>
      </p:sp>
      <p:sp>
        <p:nvSpPr>
          <p:cNvPr id="139" name="Google Shape;139;p2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0" name="Google Shape;14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814" y="716973"/>
            <a:ext cx="8911243" cy="4177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0" y="0"/>
            <a:ext cx="6477000" cy="6286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3800">
                <a:latin typeface="Spectral"/>
                <a:ea typeface="Spectral"/>
                <a:cs typeface="Spectral"/>
                <a:sym typeface="Spectral"/>
              </a:rPr>
              <a:t>Project Higlights</a:t>
            </a:r>
            <a:endParaRPr b="1" sz="3800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46" name="Google Shape;146;p23"/>
          <p:cNvSpPr txBox="1"/>
          <p:nvPr>
            <p:ph idx="1" type="body"/>
          </p:nvPr>
        </p:nvSpPr>
        <p:spPr>
          <a:xfrm>
            <a:off x="457200" y="637817"/>
            <a:ext cx="8229600" cy="4086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43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600" u="sng"/>
          </a:p>
        </p:txBody>
      </p:sp>
      <p:sp>
        <p:nvSpPr>
          <p:cNvPr id="147" name="Google Shape;147;p2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71221"/>
            <a:ext cx="9144000" cy="42665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